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sldIdLst>
    <p:sldId id="269" r:id="rId2"/>
    <p:sldId id="290" r:id="rId3"/>
    <p:sldId id="291" r:id="rId4"/>
    <p:sldId id="300" r:id="rId5"/>
    <p:sldId id="299" r:id="rId6"/>
    <p:sldId id="292" r:id="rId7"/>
    <p:sldId id="293" r:id="rId8"/>
    <p:sldId id="295" r:id="rId9"/>
    <p:sldId id="296" r:id="rId10"/>
    <p:sldId id="297" r:id="rId11"/>
    <p:sldId id="298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3957" autoAdjust="0"/>
  </p:normalViewPr>
  <p:slideViewPr>
    <p:cSldViewPr snapToGrid="0">
      <p:cViewPr varScale="1">
        <p:scale>
          <a:sx n="65" d="100"/>
          <a:sy n="65" d="100"/>
        </p:scale>
        <p:origin x="7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DFB0C-9434-49B5-B491-82C07A9BB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1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53.png"/><Relationship Id="rId2" Type="http://schemas.openxmlformats.org/officeDocument/2006/relationships/image" Target="../media/image41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8.png"/><Relationship Id="rId5" Type="http://schemas.openxmlformats.org/officeDocument/2006/relationships/image" Target="../media/image43.png"/><Relationship Id="rId15" Type="http://schemas.openxmlformats.org/officeDocument/2006/relationships/image" Target="../media/image51.png"/><Relationship Id="rId10" Type="http://schemas.openxmlformats.org/officeDocument/2006/relationships/image" Target="../media/image47.png"/><Relationship Id="rId19" Type="http://schemas.openxmlformats.org/officeDocument/2006/relationships/image" Target="../media/image40.png"/><Relationship Id="rId4" Type="http://schemas.openxmlformats.org/officeDocument/2006/relationships/image" Target="../media/image42.png"/><Relationship Id="rId9" Type="http://schemas.openxmlformats.org/officeDocument/2006/relationships/image" Target="../media/image46.png"/><Relationship Id="rId1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Week of April 13 Lesson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4313"/>
            <a:ext cx="10117103" cy="3725487"/>
          </a:xfrm>
        </p:spPr>
        <p:txBody>
          <a:bodyPr>
            <a:normAutofit/>
          </a:bodyPr>
          <a:lstStyle/>
          <a:p>
            <a:r>
              <a:rPr lang="en-US" sz="2000" b="1" dirty="0"/>
              <a:t>P3 Challenge – </a:t>
            </a:r>
          </a:p>
          <a:p>
            <a:r>
              <a:rPr lang="en-US" sz="2000" b="1" dirty="0"/>
              <a:t>Determine the molar mass of Fe(NO</a:t>
            </a:r>
            <a:r>
              <a:rPr lang="en-US" sz="2000" b="1" baseline="-25000" dirty="0"/>
              <a:t>3</a:t>
            </a:r>
            <a:r>
              <a:rPr lang="en-US" sz="2000" b="1" dirty="0"/>
              <a:t>)</a:t>
            </a:r>
            <a:r>
              <a:rPr lang="en-US" sz="2000" b="1" baseline="-25000" dirty="0"/>
              <a:t>3</a:t>
            </a:r>
          </a:p>
          <a:p>
            <a:endParaRPr lang="en-US" sz="2000" b="1" baseline="-25000" dirty="0"/>
          </a:p>
          <a:p>
            <a:r>
              <a:rPr lang="en-US" sz="2000" b="1" dirty="0"/>
              <a:t>Today’s Objective –</a:t>
            </a:r>
          </a:p>
          <a:p>
            <a:pPr lvl="1"/>
            <a:r>
              <a:rPr lang="en-US" sz="2000" b="1" dirty="0"/>
              <a:t>Mass Percentage and Empirical Formulas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54954" y="4571999"/>
            <a:ext cx="4828032" cy="179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Empirical Formula Worksheet</a:t>
            </a:r>
          </a:p>
          <a:p>
            <a:endParaRPr lang="en-US" sz="2000" b="1" dirty="0"/>
          </a:p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61156" y="3962515"/>
            <a:ext cx="4828032" cy="20572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Agenda</a:t>
            </a:r>
          </a:p>
          <a:p>
            <a:pPr lvl="1"/>
            <a:r>
              <a:rPr lang="en-US" sz="1800" b="1" dirty="0"/>
              <a:t>Mass percent (review)</a:t>
            </a:r>
          </a:p>
          <a:p>
            <a:pPr lvl="1"/>
            <a:r>
              <a:rPr lang="en-US" sz="1800" b="1" dirty="0"/>
              <a:t>Mass percent from formulas</a:t>
            </a:r>
          </a:p>
          <a:p>
            <a:pPr lvl="1"/>
            <a:r>
              <a:rPr lang="en-US" sz="1800" b="1" dirty="0"/>
              <a:t>Empirical formula from mass percent</a:t>
            </a:r>
          </a:p>
          <a:p>
            <a:pPr lvl="1"/>
            <a:r>
              <a:rPr lang="en-US" sz="1800" b="1" dirty="0"/>
              <a:t>Molecular formula </a:t>
            </a:r>
          </a:p>
          <a:p>
            <a:pPr lvl="1"/>
            <a:endParaRPr lang="en-US" sz="2000" b="1" dirty="0"/>
          </a:p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62109" y="1812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Most of the time, an empirical formula is the same as a molecular chemical formula, but not always.</a:t>
            </a:r>
          </a:p>
          <a:p>
            <a:r>
              <a:rPr lang="en-US" sz="2400" b="1" dirty="0"/>
              <a:t>Consider a compound A that is 40.0% carbon, 6.7 % hydrogen and 53.3% oxygen. </a:t>
            </a:r>
          </a:p>
          <a:p>
            <a:r>
              <a:rPr lang="en-US" sz="2400" b="1" dirty="0"/>
              <a:t>Determine the empirical formula of this compound. </a:t>
            </a:r>
          </a:p>
          <a:p>
            <a:r>
              <a:rPr lang="en-US" sz="2400" b="1" dirty="0"/>
              <a:t>CH</a:t>
            </a:r>
            <a:r>
              <a:rPr lang="en-US" sz="2400" b="1" baseline="-25000" dirty="0"/>
              <a:t>2</a:t>
            </a:r>
            <a:r>
              <a:rPr lang="en-US" sz="2400" b="1" dirty="0"/>
              <a:t>O</a:t>
            </a:r>
          </a:p>
          <a:p>
            <a:r>
              <a:rPr lang="en-US" sz="2400" b="1" dirty="0"/>
              <a:t>Now what if I told you the molar mass of this compound is 180 g/mol?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0495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Empirical Formula to Molecular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In order to determine the molecular formula, you also need to know the molar mass of the compound.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Divide the molar mass by the molar mass of the empirical formula.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Multiply your empirical formula by this factor to determine the molecular formula.</a:t>
            </a:r>
          </a:p>
          <a:p>
            <a:pPr marL="0" indent="0">
              <a:buNone/>
            </a:pPr>
            <a:r>
              <a:rPr lang="en-US" sz="2400" b="1" dirty="0"/>
              <a:t>For our last problem, 180 g/mol / 30g/mol = 6.     C</a:t>
            </a:r>
            <a:r>
              <a:rPr lang="en-US" sz="2400" b="1" baseline="-25000" dirty="0"/>
              <a:t>6</a:t>
            </a:r>
            <a:r>
              <a:rPr lang="en-US" sz="2400" b="1" dirty="0"/>
              <a:t>H</a:t>
            </a:r>
            <a:r>
              <a:rPr lang="en-US" sz="2400" b="1" baseline="-25000" dirty="0"/>
              <a:t>12</a:t>
            </a:r>
            <a:r>
              <a:rPr lang="en-US" sz="2400" b="1" dirty="0"/>
              <a:t>O</a:t>
            </a:r>
            <a:r>
              <a:rPr lang="en-US" sz="2400" b="1" baseline="-25000" dirty="0"/>
              <a:t>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549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9452086" cy="3923798"/>
          </a:xfrm>
        </p:spPr>
        <p:txBody>
          <a:bodyPr>
            <a:noAutofit/>
          </a:bodyPr>
          <a:lstStyle/>
          <a:p>
            <a:r>
              <a:rPr lang="en-US" sz="2400" b="1" dirty="0"/>
              <a:t>Exit Slip: A compound is found to contain 55.27% Sn, 14.93% S, and 29.80% O. Determine the empirical formula for this compound.  Then name the substance.</a:t>
            </a:r>
          </a:p>
          <a:p>
            <a:endParaRPr lang="en-US" sz="2400" b="1" dirty="0"/>
          </a:p>
          <a:p>
            <a:r>
              <a:rPr lang="en-US" sz="2000" b="1" dirty="0"/>
              <a:t>SnSO</a:t>
            </a:r>
            <a:r>
              <a:rPr lang="en-US" sz="2000" b="1" baseline="-25000" dirty="0"/>
              <a:t>4</a:t>
            </a:r>
            <a:r>
              <a:rPr lang="en-US" sz="2000" b="1" dirty="0"/>
              <a:t>   tin (II) sulfate</a:t>
            </a:r>
          </a:p>
          <a:p>
            <a:endParaRPr lang="en-US" sz="2000" b="1" dirty="0"/>
          </a:p>
          <a:p>
            <a:r>
              <a:rPr lang="en-US" sz="2000" b="1" dirty="0"/>
              <a:t>What’s Due?  </a:t>
            </a:r>
          </a:p>
          <a:p>
            <a:pPr lvl="1"/>
            <a:r>
              <a:rPr lang="en-US" sz="1800" b="1" dirty="0"/>
              <a:t>Empirical Formula worksheet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Percent Composition (Review)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Given the number of grams of each element in a sample of a compound, you can calculate the mass percent composition.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Ex: Experiment shows a 43.8 g sample of sodium chloride contains 17.2 g of sodium. What is the mass percentage of each element in sodium chloride?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08262" y="3424643"/>
          <a:ext cx="5612343" cy="979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3" imgW="2400120" imgH="419040" progId="Equation.DSMT4">
                  <p:embed/>
                </p:oleObj>
              </mc:Choice>
              <mc:Fallback>
                <p:oleObj name="Equation" r:id="rId3" imgW="240012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262" y="3424643"/>
                        <a:ext cx="5612343" cy="979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139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Determine mass percentage from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688281"/>
          </a:xfrm>
        </p:spPr>
        <p:txBody>
          <a:bodyPr>
            <a:normAutofit/>
          </a:bodyPr>
          <a:lstStyle/>
          <a:p>
            <a:r>
              <a:rPr lang="en-US" sz="2400" b="1" dirty="0"/>
              <a:t>Because </a:t>
            </a:r>
            <a:r>
              <a:rPr lang="en-US" sz="2400" b="1" u="sng" dirty="0"/>
              <a:t>a chemical formula represent relationships of moles of elements</a:t>
            </a:r>
            <a:r>
              <a:rPr lang="en-US" sz="2400" b="1" dirty="0"/>
              <a:t>, you can determine the mass percent of any substance using molar masses. No experiment is needed!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8724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0B522-CAE5-4C5D-B5AD-DC4F8E8A4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Percentage from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EEAA7-454E-4660-8798-01F02B624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825500"/>
          </a:xfrm>
        </p:spPr>
        <p:txBody>
          <a:bodyPr/>
          <a:lstStyle/>
          <a:p>
            <a:r>
              <a:rPr lang="en-US" b="1" dirty="0"/>
              <a:t>Determine the percent composition of each element in Al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A5CA1A-5F37-4F9C-B752-81303EF87C93}"/>
                  </a:ext>
                </a:extLst>
              </p:cNvPr>
              <p:cNvSpPr txBox="1"/>
              <p:nvPr/>
            </p:nvSpPr>
            <p:spPr>
              <a:xfrm flipH="1">
                <a:off x="1532359" y="4786866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3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mol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A5CA1A-5F37-4F9C-B752-81303EF87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532359" y="4786866"/>
                <a:ext cx="1308185" cy="369332"/>
              </a:xfrm>
              <a:prstGeom prst="rect">
                <a:avLst/>
              </a:prstGeom>
              <a:blipFill>
                <a:blip r:embed="rId2"/>
                <a:stretch>
                  <a:fillRect l="-372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0C0E807-54A0-4B92-B40F-21F1AF6A8ADB}"/>
                  </a:ext>
                </a:extLst>
              </p:cNvPr>
              <p:cNvSpPr txBox="1"/>
              <p:nvPr/>
            </p:nvSpPr>
            <p:spPr>
              <a:xfrm flipH="1">
                <a:off x="1532359" y="3863999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2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mol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Al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0C0E807-54A0-4B92-B40F-21F1AF6A8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532359" y="3863999"/>
                <a:ext cx="1308185" cy="369332"/>
              </a:xfrm>
              <a:prstGeom prst="rect">
                <a:avLst/>
              </a:prstGeom>
              <a:blipFill>
                <a:blip r:embed="rId3"/>
                <a:stretch>
                  <a:fillRect l="-372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582847-6808-412C-A5EA-C3FF864FDBC0}"/>
                  </a:ext>
                </a:extLst>
              </p:cNvPr>
              <p:cNvSpPr txBox="1"/>
              <p:nvPr/>
            </p:nvSpPr>
            <p:spPr>
              <a:xfrm>
                <a:off x="2612863" y="3742299"/>
                <a:ext cx="1550424" cy="619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26.982</m:t>
                          </m:r>
                          <m:r>
                            <m:rPr>
                              <m:nor/>
                            </m:rPr>
                            <a:rPr lang="en-US" b="1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582847-6808-412C-A5EA-C3FF864FD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863" y="3742299"/>
                <a:ext cx="1550424" cy="6197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8A3EF2-C8F4-49B3-AE25-EF55B24949C0}"/>
                  </a:ext>
                </a:extLst>
              </p:cNvPr>
              <p:cNvSpPr txBox="1"/>
              <p:nvPr/>
            </p:nvSpPr>
            <p:spPr>
              <a:xfrm>
                <a:off x="2612863" y="4661639"/>
                <a:ext cx="1547218" cy="619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15.999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8A3EF2-C8F4-49B3-AE25-EF55B2494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863" y="4661639"/>
                <a:ext cx="1547218" cy="619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758F4B-7DE2-4E1A-813F-647403106F7E}"/>
                  </a:ext>
                </a:extLst>
              </p:cNvPr>
              <p:cNvSpPr txBox="1"/>
              <p:nvPr/>
            </p:nvSpPr>
            <p:spPr>
              <a:xfrm flipH="1">
                <a:off x="4151674" y="466512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47.997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758F4B-7DE2-4E1A-813F-647403106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51674" y="4665123"/>
                <a:ext cx="1718739" cy="369332"/>
              </a:xfrm>
              <a:prstGeom prst="rect">
                <a:avLst/>
              </a:prstGeom>
              <a:blipFill>
                <a:blip r:embed="rId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9158B7C-10BD-4B49-A469-CE52E546099B}"/>
                  </a:ext>
                </a:extLst>
              </p:cNvPr>
              <p:cNvSpPr txBox="1"/>
              <p:nvPr/>
            </p:nvSpPr>
            <p:spPr>
              <a:xfrm>
                <a:off x="4423921" y="4665123"/>
                <a:ext cx="2254143" cy="961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101.961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</m:den>
                      </m:f>
                      <m:r>
                        <m:rPr>
                          <m:nor/>
                        </m:rPr>
                        <a:rPr lang="en-US" dirty="0"/>
                        <m:t>       </m:t>
                      </m:r>
                      <m:r>
                        <m:rPr>
                          <m:nor/>
                        </m:rPr>
                        <a:rPr lang="en-US" dirty="0"/>
                        <m:t>x</m:t>
                      </m:r>
                      <m:r>
                        <m:rPr>
                          <m:nor/>
                        </m:rPr>
                        <a:rPr lang="en-US" dirty="0"/>
                        <m:t> 100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9158B7C-10BD-4B49-A469-CE52E5460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21" y="4665123"/>
                <a:ext cx="2254143" cy="9611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E7DFDD3-9B6E-4699-8C11-62BACA4B1C8A}"/>
                  </a:ext>
                </a:extLst>
              </p:cNvPr>
              <p:cNvSpPr txBox="1"/>
              <p:nvPr/>
            </p:nvSpPr>
            <p:spPr>
              <a:xfrm>
                <a:off x="4579584" y="3857962"/>
                <a:ext cx="2101857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101.961</m:t>
                        </m:r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/>
                  <a:t>       x 100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E7DFDD3-9B6E-4699-8C11-62BACA4B1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584" y="3857962"/>
                <a:ext cx="2101857" cy="557910"/>
              </a:xfrm>
              <a:prstGeom prst="rect">
                <a:avLst/>
              </a:prstGeom>
              <a:blipFill>
                <a:blip r:embed="rId8"/>
                <a:stretch>
                  <a:fillRect r="-1739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36D692-0C94-45DA-926A-F38406410AAC}"/>
                  </a:ext>
                </a:extLst>
              </p:cNvPr>
              <p:cNvSpPr txBox="1"/>
              <p:nvPr/>
            </p:nvSpPr>
            <p:spPr>
              <a:xfrm flipH="1">
                <a:off x="6613799" y="388007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52.93  %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36D692-0C94-45DA-926A-F38406410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13799" y="3880079"/>
                <a:ext cx="171873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058EEF8-39F7-47EA-8B10-13B9C8664B01}"/>
                  </a:ext>
                </a:extLst>
              </p:cNvPr>
              <p:cNvSpPr/>
              <p:nvPr/>
            </p:nvSpPr>
            <p:spPr>
              <a:xfrm>
                <a:off x="6678064" y="4786866"/>
                <a:ext cx="15648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𝟎𝟕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058EEF8-39F7-47EA-8B10-13B9C8664B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064" y="4786866"/>
                <a:ext cx="156485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EABEBFE-E844-4681-BDBE-F46CF5366FE6}"/>
                  </a:ext>
                </a:extLst>
              </p:cNvPr>
              <p:cNvSpPr txBox="1"/>
              <p:nvPr/>
            </p:nvSpPr>
            <p:spPr>
              <a:xfrm flipH="1">
                <a:off x="4240161" y="373965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53.964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EABEBFE-E844-4681-BDBE-F46CF5366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40161" y="3739659"/>
                <a:ext cx="1718739" cy="369332"/>
              </a:xfrm>
              <a:prstGeom prst="rect">
                <a:avLst/>
              </a:prstGeom>
              <a:blipFill>
                <a:blip r:embed="rId11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96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99A54-1334-45D9-A959-CD1E9F093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Percentage from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67879-8DC9-4248-9769-049376F77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242659" cy="706964"/>
          </a:xfrm>
        </p:spPr>
        <p:txBody>
          <a:bodyPr/>
          <a:lstStyle/>
          <a:p>
            <a:r>
              <a:rPr lang="en-US" b="1" dirty="0"/>
              <a:t>Ex: Find the mass percentage of each element in NaCl. Verify that you get the same results we got from an experimental analysis. (39.3% Na, 60.7%Cl)</a:t>
            </a:r>
          </a:p>
          <a:p>
            <a:endParaRPr lang="en-US" b="1" dirty="0"/>
          </a:p>
          <a:p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F16CA5-9F3F-46E7-88D2-EFD360BF16E8}"/>
                  </a:ext>
                </a:extLst>
              </p:cNvPr>
              <p:cNvSpPr txBox="1"/>
              <p:nvPr/>
            </p:nvSpPr>
            <p:spPr>
              <a:xfrm flipH="1">
                <a:off x="1532359" y="4786866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mol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Cl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F16CA5-9F3F-46E7-88D2-EFD360BF1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532359" y="4786866"/>
                <a:ext cx="130818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121AD8-67C4-4731-B5A1-C9A3FF121668}"/>
                  </a:ext>
                </a:extLst>
              </p:cNvPr>
              <p:cNvSpPr txBox="1"/>
              <p:nvPr/>
            </p:nvSpPr>
            <p:spPr>
              <a:xfrm flipH="1">
                <a:off x="1532359" y="3863999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mol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Na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121AD8-67C4-4731-B5A1-C9A3FF121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532359" y="3863999"/>
                <a:ext cx="130818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AB918F-1458-47CE-BAFA-B8E766AC561D}"/>
                  </a:ext>
                </a:extLst>
              </p:cNvPr>
              <p:cNvSpPr txBox="1"/>
              <p:nvPr/>
            </p:nvSpPr>
            <p:spPr>
              <a:xfrm>
                <a:off x="2612863" y="3742299"/>
                <a:ext cx="171874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𝟗𝟗𝟎</m:t>
                          </m:r>
                          <m: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Na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AB918F-1458-47CE-BAFA-B8E766AC5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863" y="3742299"/>
                <a:ext cx="171874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6C85F1-55D7-4B4D-BECF-09ED671350F4}"/>
                  </a:ext>
                </a:extLst>
              </p:cNvPr>
              <p:cNvSpPr txBox="1"/>
              <p:nvPr/>
            </p:nvSpPr>
            <p:spPr>
              <a:xfrm>
                <a:off x="2612863" y="4661639"/>
                <a:ext cx="1463862" cy="619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35.45 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Cl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>
                              <a:latin typeface="Cambria Math" panose="02040503050406030204" pitchFamily="18" charset="0"/>
                            </a:rPr>
                            <m:t>Cl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6C85F1-55D7-4B4D-BECF-09ED67135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863" y="4661639"/>
                <a:ext cx="1463862" cy="619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72B844-8B92-4660-BA5D-1527730BBC15}"/>
                  </a:ext>
                </a:extLst>
              </p:cNvPr>
              <p:cNvSpPr txBox="1"/>
              <p:nvPr/>
            </p:nvSpPr>
            <p:spPr>
              <a:xfrm flipH="1">
                <a:off x="4331603" y="374222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22.990 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Na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72B844-8B92-4660-BA5D-1527730BB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331603" y="3742223"/>
                <a:ext cx="1718739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639F25-0651-4142-BEB6-D2A52F388B58}"/>
                  </a:ext>
                </a:extLst>
              </p:cNvPr>
              <p:cNvSpPr txBox="1"/>
              <p:nvPr/>
            </p:nvSpPr>
            <p:spPr>
              <a:xfrm flipH="1">
                <a:off x="4240162" y="4591375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35.45 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Cl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639F25-0651-4142-BEB6-D2A52F388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40162" y="4591375"/>
                <a:ext cx="1718739" cy="369332"/>
              </a:xfrm>
              <a:prstGeom prst="rect">
                <a:avLst/>
              </a:prstGeom>
              <a:blipFill>
                <a:blip r:embed="rId7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8C902C-B264-4C60-A8B6-4504C2622E25}"/>
                  </a:ext>
                </a:extLst>
              </p:cNvPr>
              <p:cNvSpPr txBox="1"/>
              <p:nvPr/>
            </p:nvSpPr>
            <p:spPr>
              <a:xfrm>
                <a:off x="4620874" y="4606022"/>
                <a:ext cx="2066591" cy="961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58.44 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</m:den>
                      </m:f>
                      <m:r>
                        <m:rPr>
                          <m:nor/>
                        </m:rPr>
                        <a:rPr lang="en-US" dirty="0"/>
                        <m:t>       </m:t>
                      </m:r>
                      <m:r>
                        <m:rPr>
                          <m:nor/>
                        </m:rPr>
                        <a:rPr lang="en-US" dirty="0"/>
                        <m:t>x</m:t>
                      </m:r>
                      <m:r>
                        <m:rPr>
                          <m:nor/>
                        </m:rPr>
                        <a:rPr lang="en-US" dirty="0"/>
                        <m:t> 100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8C902C-B264-4C60-A8B6-4504C2622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874" y="4606022"/>
                <a:ext cx="2066591" cy="9611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8DE9AD-09C3-4206-B1D0-EDA4E1420964}"/>
                  </a:ext>
                </a:extLst>
              </p:cNvPr>
              <p:cNvSpPr txBox="1"/>
              <p:nvPr/>
            </p:nvSpPr>
            <p:spPr>
              <a:xfrm>
                <a:off x="4712316" y="3828466"/>
                <a:ext cx="1901483" cy="561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58.44 </m:t>
                        </m:r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/>
                  <a:t>       x 100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8DE9AD-09C3-4206-B1D0-EDA4E1420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316" y="3828466"/>
                <a:ext cx="1901483" cy="561051"/>
              </a:xfrm>
              <a:prstGeom prst="rect">
                <a:avLst/>
              </a:prstGeom>
              <a:blipFill>
                <a:blip r:embed="rId9"/>
                <a:stretch>
                  <a:fillRect r="-1923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119A82F-D1C2-412C-97CA-E3242AEE7822}"/>
                  </a:ext>
                </a:extLst>
              </p:cNvPr>
              <p:cNvSpPr txBox="1"/>
              <p:nvPr/>
            </p:nvSpPr>
            <p:spPr>
              <a:xfrm flipH="1">
                <a:off x="6613799" y="388007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39.34  %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Na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119A82F-D1C2-412C-97CA-E3242AEE78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13799" y="3880079"/>
                <a:ext cx="171873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CF8692A-A0F0-4239-8138-4E8C4398AAC6}"/>
                  </a:ext>
                </a:extLst>
              </p:cNvPr>
              <p:cNvSpPr/>
              <p:nvPr/>
            </p:nvSpPr>
            <p:spPr>
              <a:xfrm>
                <a:off x="6628547" y="4765055"/>
                <a:ext cx="16241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60.66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 %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Cl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CF8692A-A0F0-4239-8138-4E8C4398AA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547" y="4765055"/>
                <a:ext cx="1624163" cy="369332"/>
              </a:xfrm>
              <a:prstGeom prst="rect">
                <a:avLst/>
              </a:prstGeom>
              <a:blipFill>
                <a:blip r:embed="rId11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913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Empirical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53820" cy="3416300"/>
          </a:xfrm>
        </p:spPr>
        <p:txBody>
          <a:bodyPr>
            <a:noAutofit/>
          </a:bodyPr>
          <a:lstStyle/>
          <a:p>
            <a:r>
              <a:rPr lang="en-US" sz="2000" b="1" dirty="0"/>
              <a:t>If you know the mass percentage of a compound, you can determine its chemical formula, most of the time. (Go backwards)</a:t>
            </a:r>
          </a:p>
          <a:p>
            <a:r>
              <a:rPr lang="en-US" sz="2000" b="1" dirty="0"/>
              <a:t>Because this chemical formula is found from data, it is an empirical formula.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Assume you have 100 g of a substance and write the percent composition in terms of grams of each element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Convert these masses to moles.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Divide by the smallest result.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You should get integers. (If you get a decimal, multiply all by a factor to get integers.)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Write your empirical formula. Often you can name the result.</a:t>
            </a:r>
          </a:p>
        </p:txBody>
      </p:sp>
    </p:spTree>
    <p:extLst>
      <p:ext uri="{BB962C8B-B14F-4D97-AF65-F5344CB8AC3E}">
        <p14:creationId xmlns:p14="http://schemas.microsoft.com/office/powerpoint/2010/main" val="362497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9865"/>
            <a:ext cx="10515600" cy="1674253"/>
          </a:xfrm>
        </p:spPr>
        <p:txBody>
          <a:bodyPr>
            <a:normAutofit/>
          </a:bodyPr>
          <a:lstStyle/>
          <a:p>
            <a:r>
              <a:rPr lang="en-US" sz="2000" b="1" dirty="0"/>
              <a:t>When you divide by the smallest number of moles, you won’t always get integers. </a:t>
            </a:r>
          </a:p>
          <a:p>
            <a:r>
              <a:rPr lang="en-US" sz="2000" b="1" dirty="0"/>
              <a:t>If you get a decimal quantity, it reveals a different ratio based on halves, thirds, quarters etc…</a:t>
            </a:r>
          </a:p>
          <a:p>
            <a:r>
              <a:rPr lang="en-US" sz="2000" b="1" dirty="0"/>
              <a:t>Use this table to decide what to multiply by to get integers.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838200" y="4272611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Fraction 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Decimal 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Multiply by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1/3, or 2/3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0.333,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0.666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1/4, or 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0.25, 0.75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1/5, 2/5, 3/5, 4/5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0.2, 0.4, 0.6, 0.8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4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Empirical Formula Problem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88195"/>
            <a:ext cx="8825659" cy="113527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A compound is found to contain 13.42% Al, 38.81% Cr, and 47.77% O. Determine the empirical formula for this compound.</a:t>
            </a:r>
          </a:p>
          <a:p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F03A01-4940-4F4E-8722-9FC9E3008AB1}"/>
                  </a:ext>
                </a:extLst>
              </p:cNvPr>
              <p:cNvSpPr txBox="1"/>
              <p:nvPr/>
            </p:nvSpPr>
            <p:spPr>
              <a:xfrm flipH="1">
                <a:off x="1297936" y="3743139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F03A01-4940-4F4E-8722-9FC9E3008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97936" y="3743139"/>
                <a:ext cx="1308185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3E7E21-CFCC-4E6D-8359-558BBB3F309A}"/>
                  </a:ext>
                </a:extLst>
              </p:cNvPr>
              <p:cNvSpPr txBox="1"/>
              <p:nvPr/>
            </p:nvSpPr>
            <p:spPr>
              <a:xfrm>
                <a:off x="2599379" y="3621439"/>
                <a:ext cx="1550424" cy="667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26.982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3E7E21-CFCC-4E6D-8359-558BBB3F3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379" y="3621439"/>
                <a:ext cx="1550424" cy="6672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BD38EB-6EFF-4504-808E-E02E1208F086}"/>
                  </a:ext>
                </a:extLst>
              </p:cNvPr>
              <p:cNvSpPr txBox="1"/>
              <p:nvPr/>
            </p:nvSpPr>
            <p:spPr>
              <a:xfrm flipH="1">
                <a:off x="4269938" y="374222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0.4974 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BD38EB-6EFF-4504-808E-E02E1208F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9938" y="3742223"/>
                <a:ext cx="1718739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B564CD-B15A-49E1-8442-90D398F40BA8}"/>
                  </a:ext>
                </a:extLst>
              </p:cNvPr>
              <p:cNvSpPr txBox="1"/>
              <p:nvPr/>
            </p:nvSpPr>
            <p:spPr>
              <a:xfrm flipH="1">
                <a:off x="4269938" y="4550665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0.7464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Cr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B564CD-B15A-49E1-8442-90D398F40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9938" y="4550665"/>
                <a:ext cx="1718739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25C400-7737-41CB-A3B6-B452541B0F61}"/>
                  </a:ext>
                </a:extLst>
              </p:cNvPr>
              <p:cNvSpPr txBox="1"/>
              <p:nvPr/>
            </p:nvSpPr>
            <p:spPr>
              <a:xfrm>
                <a:off x="4608095" y="3832600"/>
                <a:ext cx="1082348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0.4974 </m:t>
                        </m:r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25C400-7737-41CB-A3B6-B452541B0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95" y="3832600"/>
                <a:ext cx="1082348" cy="557910"/>
              </a:xfrm>
              <a:prstGeom prst="rect">
                <a:avLst/>
              </a:prstGeom>
              <a:blipFill>
                <a:blip r:embed="rId6"/>
                <a:stretch>
                  <a:fillRect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7F7526-6807-4F57-ACAA-606FB3EBB1BA}"/>
                  </a:ext>
                </a:extLst>
              </p:cNvPr>
              <p:cNvSpPr txBox="1"/>
              <p:nvPr/>
            </p:nvSpPr>
            <p:spPr>
              <a:xfrm flipH="1">
                <a:off x="5451246" y="390491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1  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7F7526-6807-4F57-ACAA-606FB3EBB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51246" y="3904913"/>
                <a:ext cx="171873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AD5018-9EC4-417E-9C5F-292E45241FE3}"/>
                  </a:ext>
                </a:extLst>
              </p:cNvPr>
              <p:cNvSpPr txBox="1"/>
              <p:nvPr/>
            </p:nvSpPr>
            <p:spPr>
              <a:xfrm flipH="1">
                <a:off x="1297936" y="4514743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Cr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AD5018-9EC4-417E-9C5F-292E45241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97936" y="4514743"/>
                <a:ext cx="1308185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42E3122-72EB-4BD0-AEA0-296B2D30AFE7}"/>
                  </a:ext>
                </a:extLst>
              </p:cNvPr>
              <p:cNvSpPr txBox="1"/>
              <p:nvPr/>
            </p:nvSpPr>
            <p:spPr>
              <a:xfrm flipH="1">
                <a:off x="1297936" y="5292011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42E3122-72EB-4BD0-AEA0-296B2D30A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97936" y="5292011"/>
                <a:ext cx="1308185" cy="369332"/>
              </a:xfrm>
              <a:prstGeom prst="rect">
                <a:avLst/>
              </a:prstGeom>
              <a:blipFill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1F3811-F0ED-47DE-A98C-DCAE0B5EFEF1}"/>
                  </a:ext>
                </a:extLst>
              </p:cNvPr>
              <p:cNvSpPr txBox="1"/>
              <p:nvPr/>
            </p:nvSpPr>
            <p:spPr>
              <a:xfrm flipH="1">
                <a:off x="4269938" y="5292011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2.986 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1F3811-F0ED-47DE-A98C-DCAE0B5EF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9938" y="5292011"/>
                <a:ext cx="1718739" cy="369332"/>
              </a:xfrm>
              <a:prstGeom prst="rect">
                <a:avLst/>
              </a:prstGeom>
              <a:blipFill>
                <a:blip r:embed="rId10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8475A5F-BFCA-442B-A785-DF88DE619AC6}"/>
                  </a:ext>
                </a:extLst>
              </p:cNvPr>
              <p:cNvSpPr txBox="1"/>
              <p:nvPr/>
            </p:nvSpPr>
            <p:spPr>
              <a:xfrm>
                <a:off x="2606121" y="4387970"/>
                <a:ext cx="1619354" cy="667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Cr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51.996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Cr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8475A5F-BFCA-442B-A785-DF88DE619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121" y="4387970"/>
                <a:ext cx="1619354" cy="6672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C7A645-7794-413B-8715-AA34167657AF}"/>
                  </a:ext>
                </a:extLst>
              </p:cNvPr>
              <p:cNvSpPr txBox="1"/>
              <p:nvPr/>
            </p:nvSpPr>
            <p:spPr>
              <a:xfrm>
                <a:off x="2606121" y="5110080"/>
                <a:ext cx="1495922" cy="667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15.999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C7A645-7794-413B-8715-AA3416765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121" y="5110080"/>
                <a:ext cx="1495922" cy="6672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0352205-22AE-461A-ACED-284FF0D251E4}"/>
                  </a:ext>
                </a:extLst>
              </p:cNvPr>
              <p:cNvSpPr txBox="1"/>
              <p:nvPr/>
            </p:nvSpPr>
            <p:spPr>
              <a:xfrm>
                <a:off x="4582062" y="4641042"/>
                <a:ext cx="1082348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0.4974 </m:t>
                        </m:r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0352205-22AE-461A-ACED-284FF0D25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62" y="4641042"/>
                <a:ext cx="1082348" cy="557910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302D51A-65E7-42CC-B657-27E21501A8EF}"/>
                  </a:ext>
                </a:extLst>
              </p:cNvPr>
              <p:cNvSpPr txBox="1"/>
              <p:nvPr/>
            </p:nvSpPr>
            <p:spPr>
              <a:xfrm>
                <a:off x="4630530" y="5357724"/>
                <a:ext cx="1082348" cy="684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0.4974 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302D51A-65E7-42CC-B657-27E21501A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530" y="5357724"/>
                <a:ext cx="1082348" cy="68416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9E3AF95-15CC-40F5-9AF2-1E03E9AF17EC}"/>
                  </a:ext>
                </a:extLst>
              </p:cNvPr>
              <p:cNvSpPr txBox="1"/>
              <p:nvPr/>
            </p:nvSpPr>
            <p:spPr>
              <a:xfrm flipH="1">
                <a:off x="5489899" y="472081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1.5  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Cr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9E3AF95-15CC-40F5-9AF2-1E03E9AF1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89899" y="4720813"/>
                <a:ext cx="171873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FA03030-CD7F-451D-B305-36999E5866F1}"/>
                  </a:ext>
                </a:extLst>
              </p:cNvPr>
              <p:cNvSpPr txBox="1"/>
              <p:nvPr/>
            </p:nvSpPr>
            <p:spPr>
              <a:xfrm flipH="1">
                <a:off x="5489899" y="544372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6  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FA03030-CD7F-451D-B305-36999E586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89899" y="5443729"/>
                <a:ext cx="1718739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F3C1F30D-6BE5-4865-AD07-F01F125BFF8A}"/>
              </a:ext>
            </a:extLst>
          </p:cNvPr>
          <p:cNvSpPr txBox="1"/>
          <p:nvPr/>
        </p:nvSpPr>
        <p:spPr>
          <a:xfrm flipH="1">
            <a:off x="8459172" y="4390690"/>
            <a:ext cx="171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Cr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B9DC166-29BB-4445-9DEF-DFB67557411D}"/>
                  </a:ext>
                </a:extLst>
              </p:cNvPr>
              <p:cNvSpPr txBox="1"/>
              <p:nvPr/>
            </p:nvSpPr>
            <p:spPr>
              <a:xfrm flipH="1">
                <a:off x="6572247" y="472081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3  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Cr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B9DC166-29BB-4445-9DEF-DFB675574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572247" y="4720813"/>
                <a:ext cx="1718739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C717C1C-335D-4CDD-8DEE-16B569C0864B}"/>
                  </a:ext>
                </a:extLst>
              </p:cNvPr>
              <p:cNvSpPr txBox="1"/>
              <p:nvPr/>
            </p:nvSpPr>
            <p:spPr>
              <a:xfrm flipH="1">
                <a:off x="6572246" y="544372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2  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C717C1C-335D-4CDD-8DEE-16B569C08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572246" y="5443729"/>
                <a:ext cx="1718739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6516732-315D-4894-9F6B-F25D82317DAA}"/>
                  </a:ext>
                </a:extLst>
              </p:cNvPr>
              <p:cNvSpPr txBox="1"/>
              <p:nvPr/>
            </p:nvSpPr>
            <p:spPr>
              <a:xfrm flipH="1">
                <a:off x="6686201" y="392688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2  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6516732-315D-4894-9F6B-F25D8231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86201" y="3926889"/>
                <a:ext cx="1718739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DE3979E2-0490-4F69-8C16-A768379168B9}"/>
              </a:ext>
            </a:extLst>
          </p:cNvPr>
          <p:cNvSpPr txBox="1"/>
          <p:nvPr/>
        </p:nvSpPr>
        <p:spPr>
          <a:xfrm flipH="1">
            <a:off x="8386851" y="5408913"/>
            <a:ext cx="276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Aluminum Chromate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3DD0EA-5391-44FE-A6B8-96466D4D0AE4}"/>
              </a:ext>
            </a:extLst>
          </p:cNvPr>
          <p:cNvSpPr txBox="1"/>
          <p:nvPr/>
        </p:nvSpPr>
        <p:spPr>
          <a:xfrm flipH="1">
            <a:off x="8459172" y="4870603"/>
            <a:ext cx="171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b="1" baseline="-25000" dirty="0"/>
              <a:t>  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(CrO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0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Determine Empirical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463" y="2293784"/>
            <a:ext cx="10545265" cy="1393313"/>
          </a:xfrm>
        </p:spPr>
        <p:txBody>
          <a:bodyPr/>
          <a:lstStyle/>
          <a:p>
            <a:r>
              <a:rPr lang="en-US" sz="2400" b="1" dirty="0"/>
              <a:t>You can also use experimental masses.</a:t>
            </a:r>
          </a:p>
          <a:p>
            <a:r>
              <a:rPr lang="en-US" sz="2400" b="1" dirty="0"/>
              <a:t>Ex: A particular sample contains 9.56 g Al, 17.04 g S, and 25.30 g O. What is the empirical formula of this substance?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3203E73-41BD-45A5-B9F8-755BC443B0F3}"/>
                  </a:ext>
                </a:extLst>
              </p:cNvPr>
              <p:cNvSpPr txBox="1"/>
              <p:nvPr/>
            </p:nvSpPr>
            <p:spPr>
              <a:xfrm flipH="1">
                <a:off x="1297936" y="3743139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𝟓𝟔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3203E73-41BD-45A5-B9F8-755BC443B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97936" y="3743139"/>
                <a:ext cx="1308185" cy="369332"/>
              </a:xfrm>
              <a:prstGeom prst="rect">
                <a:avLst/>
              </a:prstGeom>
              <a:blipFill>
                <a:blip r:embed="rId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A72DA8-A73C-43F8-9464-98403A5DD2D9}"/>
                  </a:ext>
                </a:extLst>
              </p:cNvPr>
              <p:cNvSpPr txBox="1"/>
              <p:nvPr/>
            </p:nvSpPr>
            <p:spPr>
              <a:xfrm>
                <a:off x="2599379" y="3621439"/>
                <a:ext cx="1550424" cy="667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26.982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Al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A72DA8-A73C-43F8-9464-98403A5DD2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379" y="3621439"/>
                <a:ext cx="1550424" cy="6672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438A57-C619-48C7-8FA4-492CD805CEF1}"/>
                  </a:ext>
                </a:extLst>
              </p:cNvPr>
              <p:cNvSpPr txBox="1"/>
              <p:nvPr/>
            </p:nvSpPr>
            <p:spPr>
              <a:xfrm flipH="1">
                <a:off x="4269938" y="374222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0.3543 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438A57-C619-48C7-8FA4-492CD805C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9938" y="3742223"/>
                <a:ext cx="1718739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94322E-A9A0-43CE-8E2D-EF97717300B2}"/>
                  </a:ext>
                </a:extLst>
              </p:cNvPr>
              <p:cNvSpPr txBox="1"/>
              <p:nvPr/>
            </p:nvSpPr>
            <p:spPr>
              <a:xfrm flipH="1">
                <a:off x="4269938" y="4550665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0.5315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94322E-A9A0-43CE-8E2D-EF9771730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9938" y="4550665"/>
                <a:ext cx="1718739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3593095-A19A-4FC0-9B72-6FC2204C86CA}"/>
                  </a:ext>
                </a:extLst>
              </p:cNvPr>
              <p:cNvSpPr txBox="1"/>
              <p:nvPr/>
            </p:nvSpPr>
            <p:spPr>
              <a:xfrm>
                <a:off x="4651986" y="3845681"/>
                <a:ext cx="1082348" cy="561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0.3543 </m:t>
                        </m:r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3593095-A19A-4FC0-9B72-6FC2204C8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986" y="3845681"/>
                <a:ext cx="1082348" cy="561051"/>
              </a:xfrm>
              <a:prstGeom prst="rect">
                <a:avLst/>
              </a:prstGeom>
              <a:blipFill>
                <a:blip r:embed="rId6"/>
                <a:stretch>
                  <a:fillRect b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3FE2D9-21B0-4A8A-9619-8EC7F4D6C1B6}"/>
                  </a:ext>
                </a:extLst>
              </p:cNvPr>
              <p:cNvSpPr txBox="1"/>
              <p:nvPr/>
            </p:nvSpPr>
            <p:spPr>
              <a:xfrm flipH="1">
                <a:off x="5451246" y="390491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1  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3FE2D9-21B0-4A8A-9619-8EC7F4D6C1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51246" y="3904913"/>
                <a:ext cx="171873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4029D1-15F7-4F06-8B4F-27B47AC10C2D}"/>
                  </a:ext>
                </a:extLst>
              </p:cNvPr>
              <p:cNvSpPr txBox="1"/>
              <p:nvPr/>
            </p:nvSpPr>
            <p:spPr>
              <a:xfrm flipH="1">
                <a:off x="1297936" y="4514743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4029D1-15F7-4F06-8B4F-27B47AC10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97936" y="4514743"/>
                <a:ext cx="1308185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76AA00-3663-4DB1-8AD1-AF85CB2CB876}"/>
                  </a:ext>
                </a:extLst>
              </p:cNvPr>
              <p:cNvSpPr txBox="1"/>
              <p:nvPr/>
            </p:nvSpPr>
            <p:spPr>
              <a:xfrm flipH="1">
                <a:off x="1297936" y="5292011"/>
                <a:ext cx="13081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76AA00-3663-4DB1-8AD1-AF85CB2CB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97936" y="5292011"/>
                <a:ext cx="1308185" cy="369332"/>
              </a:xfrm>
              <a:prstGeom prst="rect">
                <a:avLst/>
              </a:prstGeom>
              <a:blipFill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165ECB1-437D-4728-8EDD-46BE464BB337}"/>
                  </a:ext>
                </a:extLst>
              </p:cNvPr>
              <p:cNvSpPr txBox="1"/>
              <p:nvPr/>
            </p:nvSpPr>
            <p:spPr>
              <a:xfrm flipH="1">
                <a:off x="4269938" y="5292011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1.581 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165ECB1-437D-4728-8EDD-46BE464BB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9938" y="5292011"/>
                <a:ext cx="1718739" cy="369332"/>
              </a:xfrm>
              <a:prstGeom prst="rect">
                <a:avLst/>
              </a:prstGeom>
              <a:blipFill>
                <a:blip r:embed="rId10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99BFCD-7E6D-4F55-90C5-2FC351254603}"/>
                  </a:ext>
                </a:extLst>
              </p:cNvPr>
              <p:cNvSpPr txBox="1"/>
              <p:nvPr/>
            </p:nvSpPr>
            <p:spPr>
              <a:xfrm>
                <a:off x="2606121" y="4387970"/>
                <a:ext cx="1385316" cy="667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32.06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99BFCD-7E6D-4F55-90C5-2FC351254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121" y="4387970"/>
                <a:ext cx="1385316" cy="6672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C4982B-24C6-4CE4-92C9-4DC1DC226C77}"/>
                  </a:ext>
                </a:extLst>
              </p:cNvPr>
              <p:cNvSpPr txBox="1"/>
              <p:nvPr/>
            </p:nvSpPr>
            <p:spPr>
              <a:xfrm>
                <a:off x="2606121" y="5110080"/>
                <a:ext cx="1495922" cy="667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15.999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C4982B-24C6-4CE4-92C9-4DC1DC226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121" y="5110080"/>
                <a:ext cx="1495922" cy="6672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8C7E2C-4B79-4560-BBFE-A7CFC264DFBD}"/>
                  </a:ext>
                </a:extLst>
              </p:cNvPr>
              <p:cNvSpPr txBox="1"/>
              <p:nvPr/>
            </p:nvSpPr>
            <p:spPr>
              <a:xfrm>
                <a:off x="4651986" y="4639471"/>
                <a:ext cx="1082348" cy="561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0.3543 </m:t>
                        </m:r>
                        <m:r>
                          <m:rPr>
                            <m:nor/>
                          </m:rPr>
                          <a:rPr lang="en-US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8C7E2C-4B79-4560-BBFE-A7CFC264D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986" y="4639471"/>
                <a:ext cx="1082348" cy="561051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CF69A9A-7C37-409E-9C05-8ABA6300A545}"/>
                  </a:ext>
                </a:extLst>
              </p:cNvPr>
              <p:cNvSpPr txBox="1"/>
              <p:nvPr/>
            </p:nvSpPr>
            <p:spPr>
              <a:xfrm>
                <a:off x="4651986" y="5305009"/>
                <a:ext cx="1082348" cy="684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0.3543 </m:t>
                          </m:r>
                          <m:r>
                            <m:rPr>
                              <m:nor/>
                            </m:rP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g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CF69A9A-7C37-409E-9C05-8ABA6300A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986" y="5305009"/>
                <a:ext cx="1082348" cy="68416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9A1345-EA7B-4B71-BFB2-24193190680B}"/>
                  </a:ext>
                </a:extLst>
              </p:cNvPr>
              <p:cNvSpPr txBox="1"/>
              <p:nvPr/>
            </p:nvSpPr>
            <p:spPr>
              <a:xfrm flipH="1">
                <a:off x="5489899" y="472081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1.5 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9A1345-EA7B-4B71-BFB2-241931906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89899" y="4720813"/>
                <a:ext cx="171873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B813751-4464-4E4F-8497-71CABA507909}"/>
                  </a:ext>
                </a:extLst>
              </p:cNvPr>
              <p:cNvSpPr txBox="1"/>
              <p:nvPr/>
            </p:nvSpPr>
            <p:spPr>
              <a:xfrm flipH="1">
                <a:off x="5489899" y="544372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4.5  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B813751-4464-4E4F-8497-71CABA5079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89899" y="5443729"/>
                <a:ext cx="1718739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9941C0AC-4968-44BE-B037-3D4EE275888F}"/>
              </a:ext>
            </a:extLst>
          </p:cNvPr>
          <p:cNvSpPr txBox="1"/>
          <p:nvPr/>
        </p:nvSpPr>
        <p:spPr>
          <a:xfrm flipH="1">
            <a:off x="8459172" y="4390690"/>
            <a:ext cx="171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FD1F5F6-EB33-4FA4-A73F-480D9BA348FE}"/>
                  </a:ext>
                </a:extLst>
              </p:cNvPr>
              <p:cNvSpPr txBox="1"/>
              <p:nvPr/>
            </p:nvSpPr>
            <p:spPr>
              <a:xfrm flipH="1">
                <a:off x="6572247" y="4720813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3  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FD1F5F6-EB33-4FA4-A73F-480D9BA34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572247" y="4720813"/>
                <a:ext cx="1718739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6C6F928-C693-4034-B862-F21C3CB01F79}"/>
                  </a:ext>
                </a:extLst>
              </p:cNvPr>
              <p:cNvSpPr txBox="1"/>
              <p:nvPr/>
            </p:nvSpPr>
            <p:spPr>
              <a:xfrm flipH="1">
                <a:off x="6572246" y="544372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6C6F928-C693-4034-B862-F21C3CB01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572246" y="5443729"/>
                <a:ext cx="1718739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283008-CA8A-4E53-A71E-17BE6DEA83D2}"/>
                  </a:ext>
                </a:extLst>
              </p:cNvPr>
              <p:cNvSpPr txBox="1"/>
              <p:nvPr/>
            </p:nvSpPr>
            <p:spPr>
              <a:xfrm flipH="1">
                <a:off x="6686201" y="3926889"/>
                <a:ext cx="1718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2  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Al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283008-CA8A-4E53-A71E-17BE6DEA83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86201" y="3926889"/>
                <a:ext cx="1718739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A82B8F8B-3F0F-4C41-BE5C-F6D4129EDE6B}"/>
              </a:ext>
            </a:extLst>
          </p:cNvPr>
          <p:cNvSpPr txBox="1"/>
          <p:nvPr/>
        </p:nvSpPr>
        <p:spPr>
          <a:xfrm flipH="1">
            <a:off x="8386851" y="5408913"/>
            <a:ext cx="276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Aluminum Sulfite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7C6460-1C95-478C-8088-8A6B884C73B5}"/>
              </a:ext>
            </a:extLst>
          </p:cNvPr>
          <p:cNvSpPr txBox="1"/>
          <p:nvPr/>
        </p:nvSpPr>
        <p:spPr>
          <a:xfrm flipH="1">
            <a:off x="8459172" y="4870603"/>
            <a:ext cx="171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b="1" baseline="-25000" dirty="0"/>
              <a:t>  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(SO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38728</TotalTime>
  <Words>857</Words>
  <Application>Microsoft Office PowerPoint</Application>
  <PresentationFormat>Widescreen</PresentationFormat>
  <Paragraphs>145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Wingdings 3</vt:lpstr>
      <vt:lpstr>Ion Boardroom</vt:lpstr>
      <vt:lpstr>Equation</vt:lpstr>
      <vt:lpstr>Chemistry – Week of April 13 Lesson #2</vt:lpstr>
      <vt:lpstr>Mass Percent Composition (Review)</vt:lpstr>
      <vt:lpstr>Determine mass percentage from formula</vt:lpstr>
      <vt:lpstr>Sample Percentage from Formula</vt:lpstr>
      <vt:lpstr>Practice Percentage from Formula</vt:lpstr>
      <vt:lpstr>Determining Empirical Formulas</vt:lpstr>
      <vt:lpstr>Fractions and Decimals</vt:lpstr>
      <vt:lpstr>Sample Empirical Formula Problem </vt:lpstr>
      <vt:lpstr>Determine Empirical Formula</vt:lpstr>
      <vt:lpstr>Empirical Formula</vt:lpstr>
      <vt:lpstr>From Empirical Formula to Molecular Formula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400</cp:revision>
  <dcterms:created xsi:type="dcterms:W3CDTF">2015-08-11T02:33:52Z</dcterms:created>
  <dcterms:modified xsi:type="dcterms:W3CDTF">2020-04-15T22:58:00Z</dcterms:modified>
</cp:coreProperties>
</file>